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77" r:id="rId4"/>
    <p:sldId id="280" r:id="rId5"/>
    <p:sldId id="278" r:id="rId6"/>
    <p:sldId id="279" r:id="rId7"/>
    <p:sldId id="276" r:id="rId8"/>
  </p:sldIdLst>
  <p:sldSz cx="12192000" cy="6858000"/>
  <p:notesSz cx="6858000" cy="9144000"/>
  <p:embeddedFontLst>
    <p:embeddedFont>
      <p:font typeface="Arial Narrow" panose="020B0604020202020204" pitchFamily="34" charset="0"/>
      <p:regular r:id="rId10"/>
      <p:bold r:id="rId11"/>
      <p:italic r:id="rId12"/>
      <p:bold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iKESwmy0zQFKLTHDhBzNA4+q+4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5"/>
    <p:restoredTop sz="94627"/>
  </p:normalViewPr>
  <p:slideViewPr>
    <p:cSldViewPr snapToGrid="0">
      <p:cViewPr>
        <p:scale>
          <a:sx n="117" d="100"/>
          <a:sy n="117" d="100"/>
        </p:scale>
        <p:origin x="2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36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r-F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5" name="Google Shape;6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" name="Google Shape;6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0" name="Google Shape;23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barit_Accueil">
  <p:cSld name="Gabarit_Accueil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/>
          <p:nvPr/>
        </p:nvSpPr>
        <p:spPr>
          <a:xfrm>
            <a:off x="73025" y="76200"/>
            <a:ext cx="12045950" cy="6702425"/>
          </a:xfrm>
          <a:prstGeom prst="rect">
            <a:avLst/>
          </a:prstGeom>
          <a:solidFill>
            <a:srgbClr val="0AF3B3"/>
          </a:solidFill>
          <a:ln w="152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35182" y="2324735"/>
            <a:ext cx="3521637" cy="2208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barit_noir">
  <p:cSld name="Gabarit_noi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6"/>
          <p:cNvSpPr/>
          <p:nvPr/>
        </p:nvSpPr>
        <p:spPr>
          <a:xfrm>
            <a:off x="73025" y="76200"/>
            <a:ext cx="12045950" cy="6702425"/>
          </a:xfrm>
          <a:prstGeom prst="rect">
            <a:avLst/>
          </a:prstGeom>
          <a:solidFill>
            <a:schemeClr val="dk1"/>
          </a:solidFill>
          <a:ln w="152400" cap="flat" cmpd="sng">
            <a:solidFill>
              <a:srgbClr val="0AF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36"/>
          <p:cNvSpPr/>
          <p:nvPr/>
        </p:nvSpPr>
        <p:spPr>
          <a:xfrm>
            <a:off x="139356" y="6324109"/>
            <a:ext cx="1362752" cy="401156"/>
          </a:xfrm>
          <a:prstGeom prst="rect">
            <a:avLst/>
          </a:prstGeom>
          <a:solidFill>
            <a:srgbClr val="0AF3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6"/>
          <p:cNvSpPr/>
          <p:nvPr/>
        </p:nvSpPr>
        <p:spPr>
          <a:xfrm>
            <a:off x="11655295" y="6323129"/>
            <a:ext cx="507210" cy="401156"/>
          </a:xfrm>
          <a:prstGeom prst="rect">
            <a:avLst/>
          </a:prstGeom>
          <a:solidFill>
            <a:srgbClr val="0AF3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36"/>
          <p:cNvSpPr txBox="1"/>
          <p:nvPr/>
        </p:nvSpPr>
        <p:spPr>
          <a:xfrm>
            <a:off x="160534" y="6339041"/>
            <a:ext cx="13117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moneytrack.io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635000" y="923573"/>
            <a:ext cx="5118099" cy="59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2"/>
          </p:nvPr>
        </p:nvSpPr>
        <p:spPr>
          <a:xfrm>
            <a:off x="635000" y="1513881"/>
            <a:ext cx="5118099" cy="59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body" idx="3"/>
          </p:nvPr>
        </p:nvSpPr>
        <p:spPr>
          <a:xfrm>
            <a:off x="635000" y="2115764"/>
            <a:ext cx="5118099" cy="59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body" idx="4"/>
          </p:nvPr>
        </p:nvSpPr>
        <p:spPr>
          <a:xfrm>
            <a:off x="634999" y="3130301"/>
            <a:ext cx="5664199" cy="2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6"/>
          <p:cNvSpPr txBox="1"/>
          <p:nvPr/>
        </p:nvSpPr>
        <p:spPr>
          <a:xfrm>
            <a:off x="11746518" y="6388871"/>
            <a:ext cx="4968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abarit_vert">
  <p:cSld name="Gabarit_ver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7"/>
          <p:cNvSpPr/>
          <p:nvPr/>
        </p:nvSpPr>
        <p:spPr>
          <a:xfrm>
            <a:off x="0" y="0"/>
            <a:ext cx="7098050" cy="6858000"/>
          </a:xfrm>
          <a:custGeom>
            <a:avLst/>
            <a:gdLst/>
            <a:ahLst/>
            <a:cxnLst/>
            <a:rect l="l" t="t" r="r" b="b"/>
            <a:pathLst>
              <a:path w="4146710" h="4006472" extrusionOk="0">
                <a:moveTo>
                  <a:pt x="4146711" y="4006473"/>
                </a:moveTo>
                <a:lnTo>
                  <a:pt x="0" y="4006473"/>
                </a:lnTo>
                <a:lnTo>
                  <a:pt x="0" y="0"/>
                </a:lnTo>
                <a:lnTo>
                  <a:pt x="2363381" y="0"/>
                </a:lnTo>
                <a:close/>
              </a:path>
            </a:pathLst>
          </a:custGeom>
          <a:solidFill>
            <a:srgbClr val="F6F5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7"/>
          <p:cNvSpPr/>
          <p:nvPr/>
        </p:nvSpPr>
        <p:spPr>
          <a:xfrm>
            <a:off x="73025" y="76200"/>
            <a:ext cx="12045950" cy="6702425"/>
          </a:xfrm>
          <a:prstGeom prst="rect">
            <a:avLst/>
          </a:prstGeom>
          <a:noFill/>
          <a:ln w="152400" cap="flat" cmpd="sng">
            <a:solidFill>
              <a:srgbClr val="0AF3B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7"/>
          <p:cNvSpPr/>
          <p:nvPr/>
        </p:nvSpPr>
        <p:spPr>
          <a:xfrm>
            <a:off x="11655295" y="6323129"/>
            <a:ext cx="507210" cy="401156"/>
          </a:xfrm>
          <a:prstGeom prst="rect">
            <a:avLst/>
          </a:prstGeom>
          <a:solidFill>
            <a:srgbClr val="0AF3B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37"/>
          <p:cNvSpPr txBox="1"/>
          <p:nvPr/>
        </p:nvSpPr>
        <p:spPr>
          <a:xfrm>
            <a:off x="11746518" y="6388871"/>
            <a:ext cx="4968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r-FR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‹N°›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1"/>
          </p:nvPr>
        </p:nvSpPr>
        <p:spPr>
          <a:xfrm>
            <a:off x="635000" y="923573"/>
            <a:ext cx="5118099" cy="59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2"/>
          </p:nvPr>
        </p:nvSpPr>
        <p:spPr>
          <a:xfrm>
            <a:off x="635000" y="1513881"/>
            <a:ext cx="5118099" cy="59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body" idx="3"/>
          </p:nvPr>
        </p:nvSpPr>
        <p:spPr>
          <a:xfrm>
            <a:off x="635000" y="2115764"/>
            <a:ext cx="5118099" cy="59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7"/>
          <p:cNvSpPr txBox="1">
            <a:spLocks noGrp="1"/>
          </p:cNvSpPr>
          <p:nvPr>
            <p:ph type="body" idx="4"/>
          </p:nvPr>
        </p:nvSpPr>
        <p:spPr>
          <a:xfrm>
            <a:off x="1313425" y="3120278"/>
            <a:ext cx="5664199" cy="26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355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rgbClr val="13EAD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9"/>
          <p:cNvSpPr txBox="1"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9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39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40"/>
          <p:cNvSpPr txBox="1">
            <a:spLocks noGrp="1"/>
          </p:cNvSpPr>
          <p:nvPr>
            <p:ph type="title"/>
          </p:nvPr>
        </p:nvSpPr>
        <p:spPr>
          <a:xfrm>
            <a:off x="1019042" y="205183"/>
            <a:ext cx="10153914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0" i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body" idx="1"/>
          </p:nvPr>
        </p:nvSpPr>
        <p:spPr>
          <a:xfrm>
            <a:off x="773498" y="1206500"/>
            <a:ext cx="10645002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40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41"/>
          <p:cNvSpPr txBox="1">
            <a:spLocks noGrp="1"/>
          </p:cNvSpPr>
          <p:nvPr>
            <p:ph type="title"/>
          </p:nvPr>
        </p:nvSpPr>
        <p:spPr>
          <a:xfrm>
            <a:off x="1019042" y="205183"/>
            <a:ext cx="10153914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50" b="0" i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4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 extrusionOk="0">
                <a:moveTo>
                  <a:pt x="0" y="6858000"/>
                </a:moveTo>
                <a:lnTo>
                  <a:pt x="12192000" y="6858000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42"/>
          <p:cNvSpPr/>
          <p:nvPr/>
        </p:nvSpPr>
        <p:spPr>
          <a:xfrm>
            <a:off x="3395471" y="1130808"/>
            <a:ext cx="5199887" cy="4148328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4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1019042" y="205183"/>
            <a:ext cx="10153914" cy="4140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5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773498" y="1206500"/>
            <a:ext cx="10645002" cy="41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8"/>
          <p:cNvSpPr txBox="1"/>
          <p:nvPr/>
        </p:nvSpPr>
        <p:spPr>
          <a:xfrm>
            <a:off x="1549398" y="2579719"/>
            <a:ext cx="8620200" cy="311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fr-FR" sz="4600" b="1" i="0" u="none" strike="noStrike" cap="none" dirty="0">
                <a:solidFill>
                  <a:srgbClr val="0AF3B3"/>
                </a:solidFill>
                <a:latin typeface="Arial"/>
                <a:ea typeface="Arial"/>
                <a:cs typeface="Arial"/>
                <a:sym typeface="Arial"/>
              </a:rPr>
              <a:t>MONEYTRACK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fr-FR" sz="4600" b="1" i="0" u="none" strike="noStrike" cap="none" dirty="0">
                <a:solidFill>
                  <a:srgbClr val="0AF3B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fr-FR" sz="4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fr-FR" sz="4600" b="1" dirty="0">
                <a:solidFill>
                  <a:schemeClr val="lt1"/>
                </a:solidFill>
              </a:rPr>
              <a:t>Carte Services Plus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fr-FR" sz="4600" b="1" dirty="0">
                <a:solidFill>
                  <a:schemeClr val="lt1"/>
                </a:solidFill>
              </a:rPr>
              <a:t>Suivi des droits par lot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" name="Google Shape;72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08102" y="264662"/>
            <a:ext cx="6328675" cy="6328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28"/>
          <p:cNvCxnSpPr/>
          <p:nvPr/>
        </p:nvCxnSpPr>
        <p:spPr>
          <a:xfrm>
            <a:off x="2565400" y="3632201"/>
            <a:ext cx="1490134" cy="0"/>
          </a:xfrm>
          <a:prstGeom prst="straightConnector1">
            <a:avLst/>
          </a:prstGeom>
          <a:noFill/>
          <a:ln w="38100" cap="flat" cmpd="sng">
            <a:solidFill>
              <a:srgbClr val="12F3B4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C400598-FB42-987A-E128-C56ED4880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000" y="148699"/>
            <a:ext cx="11202686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/>
              <a:t>Le suivi des droits par lot dans le logiciel Carte Services Plus vous permet de gérer efficacement l'état des droits des bénéficiaires sur une période donnée.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/>
              <a:t>Cette fonctionnalité est divisée en trois étapes principales 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/>
              <a:t>- la configuration du suivi,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/>
              <a:t>- l'activation du suivi des droits par lots,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/>
              <a:t>- et la réception des alertes en cas de fermeture de droits.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sz="240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/>
              <a:t>Voici comment procéder pour suivre et être informé des modifications concernant les droits des bénéficiaires.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ACE73070-2271-0B89-2885-9723FC6C49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160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2533CFB6-A982-4986-2CF9-5699955698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1036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DD9828D8-9AED-4B96-D952-FEED3BB13D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EF0C6353-D558-AE10-E3E7-F666790363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91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FE13D0CF-DE9F-B320-1549-646BB9840C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1203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C8FDB41D-7C66-0C9E-7517-10071BEC6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2041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161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C400598-FB42-987A-E128-C56ED48806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9400" y="206374"/>
            <a:ext cx="112026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Étape 1 : Configuration du suivi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Dans votre logiciel Carte Services Plus, vous retrouverez dans le bouton “Suivi de bénéficiaire” , 2 menus :</a:t>
            </a: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ACE73070-2271-0B89-2885-9723FC6C491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1600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2533CFB6-A982-4986-2CF9-5699955698B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10366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" name="AutoShape 4">
            <a:extLst>
              <a:ext uri="{FF2B5EF4-FFF2-40B4-BE49-F238E27FC236}">
                <a16:creationId xmlns:a16="http://schemas.microsoft.com/office/drawing/2014/main" id="{DD9828D8-9AED-4B96-D952-FEED3BB13D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-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AutoShape 5">
            <a:extLst>
              <a:ext uri="{FF2B5EF4-FFF2-40B4-BE49-F238E27FC236}">
                <a16:creationId xmlns:a16="http://schemas.microsoft.com/office/drawing/2014/main" id="{EF0C6353-D558-AE10-E3E7-F6667903636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91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6">
            <a:extLst>
              <a:ext uri="{FF2B5EF4-FFF2-40B4-BE49-F238E27FC236}">
                <a16:creationId xmlns:a16="http://schemas.microsoft.com/office/drawing/2014/main" id="{FE13D0CF-DE9F-B320-1549-646BB9840C7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1203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" name="AutoShape 7">
            <a:extLst>
              <a:ext uri="{FF2B5EF4-FFF2-40B4-BE49-F238E27FC236}">
                <a16:creationId xmlns:a16="http://schemas.microsoft.com/office/drawing/2014/main" id="{C8FDB41D-7C66-0C9E-7517-10071BEC6C4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27000" y="2041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51EE5B2-DBA1-7769-FDB3-831AD8782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401" y="769937"/>
            <a:ext cx="3065684" cy="161895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A0624442-65E8-51F1-AE67-6B3E4E4A0815}"/>
              </a:ext>
            </a:extLst>
          </p:cNvPr>
          <p:cNvSpPr txBox="1"/>
          <p:nvPr/>
        </p:nvSpPr>
        <p:spPr>
          <a:xfrm>
            <a:off x="181337" y="2479429"/>
            <a:ext cx="11633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Consulter les bénéficiaires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: qui vous permettra de voir quel bénéficiaire vous suivez sur une période choisie et d’annuler si besoin le suivi des droits.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Paramètres de suivi :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qui vous permettra de sélectionner l’adresse mail sur laquelle vous désirez être informer si un bénéficiaire a des droits qui deviennent fermés lors d’un suivi de droits sur une période donnée et également de sélectionner la période de suivi.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     </a:t>
            </a:r>
          </a:p>
          <a:p>
            <a:endParaRPr lang="fr-FR" dirty="0"/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8359729E-709D-0C10-2DE1-2F16FBCEC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00" y="3471569"/>
            <a:ext cx="4767161" cy="1481262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0035C112-DA1E-9466-F99D-CE65652616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00" y="5051188"/>
            <a:ext cx="7314002" cy="16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516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F3A2CC48-4CE0-5377-B0EE-C3DD7E751348}"/>
              </a:ext>
            </a:extLst>
          </p:cNvPr>
          <p:cNvSpPr txBox="1"/>
          <p:nvPr/>
        </p:nvSpPr>
        <p:spPr>
          <a:xfrm>
            <a:off x="347241" y="358816"/>
            <a:ext cx="6979796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Étape 2: Activation du suivi des droits par lot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Pour activer le suivi des droits par lot pour un ou plusieurs bénéficiaires, vous devez: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Faire une lecture de carte mutuelle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Activer le suivi grâce à l’icône de suivi et de suivre les étapes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7AB34C3-CA97-F8BB-1A6E-4F959600E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241" y="1414844"/>
            <a:ext cx="7772400" cy="596397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07F99E6-D09C-E8BA-AA63-4B850B9C2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241" y="2541430"/>
            <a:ext cx="4282632" cy="368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791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80280F1-FB32-E887-5661-3B0A1BD11E7D}"/>
              </a:ext>
            </a:extLst>
          </p:cNvPr>
          <p:cNvSpPr txBox="1"/>
          <p:nvPr/>
        </p:nvSpPr>
        <p:spPr>
          <a:xfrm>
            <a:off x="243068" y="277792"/>
            <a:ext cx="115862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Étape 3: Si un bénéficiaire a des droits fermés lors de mon suivi de droits par lot</a:t>
            </a:r>
            <a:endParaRPr kumimoji="0" lang="fr-FR" altLang="fr-FR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Vous recevrez un email automatique mentionnant le ou les bénéficiaires, leurs numéros de sécurité sociale et le statut indiquant que leurs droits sont fermés à la date du jour.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3224B9C-A653-2084-5A76-5A644EB2CD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068" y="1088019"/>
            <a:ext cx="5136462" cy="4947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08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dk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86658" y="5116302"/>
            <a:ext cx="1920484" cy="12044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73656" y="1865250"/>
            <a:ext cx="3644692" cy="20153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2"/>
          <p:cNvGrpSpPr/>
          <p:nvPr/>
        </p:nvGrpSpPr>
        <p:grpSpPr>
          <a:xfrm>
            <a:off x="385083" y="5012734"/>
            <a:ext cx="8277360" cy="1644877"/>
            <a:chOff x="385083" y="5012734"/>
            <a:chExt cx="8277360" cy="1644877"/>
          </a:xfrm>
        </p:grpSpPr>
        <p:sp>
          <p:nvSpPr>
            <p:cNvPr id="235" name="Google Shape;235;p2"/>
            <p:cNvSpPr txBox="1"/>
            <p:nvPr/>
          </p:nvSpPr>
          <p:spPr>
            <a:xfrm>
              <a:off x="1660011" y="5615499"/>
              <a:ext cx="1840853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1" i="0" u="none" strike="noStrike" cap="none">
                  <a:solidFill>
                    <a:srgbClr val="0AF3B3"/>
                  </a:solidFill>
                  <a:latin typeface="Arial"/>
                  <a:ea typeface="Arial"/>
                  <a:cs typeface="Arial"/>
                  <a:sym typeface="Arial"/>
                </a:rPr>
                <a:t>Paris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 txBox="1"/>
            <p:nvPr/>
          </p:nvSpPr>
          <p:spPr>
            <a:xfrm>
              <a:off x="1660011" y="5886437"/>
              <a:ext cx="1840853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82 Bvd des Batignolles 75017 Paris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 txBox="1"/>
            <p:nvPr/>
          </p:nvSpPr>
          <p:spPr>
            <a:xfrm>
              <a:off x="1660011" y="6349834"/>
              <a:ext cx="2300613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Tél :  +33 (0)1 44 07 97 63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 txBox="1"/>
            <p:nvPr/>
          </p:nvSpPr>
          <p:spPr>
            <a:xfrm>
              <a:off x="5184839" y="5622191"/>
              <a:ext cx="3477604" cy="36933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1" i="0" u="none" strike="noStrike" cap="none">
                  <a:solidFill>
                    <a:srgbClr val="0AF3B3"/>
                  </a:solidFill>
                  <a:latin typeface="Arial"/>
                  <a:ea typeface="Arial"/>
                  <a:cs typeface="Arial"/>
                  <a:sym typeface="Arial"/>
                </a:rPr>
                <a:t>Marseille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 txBox="1"/>
            <p:nvPr/>
          </p:nvSpPr>
          <p:spPr>
            <a:xfrm>
              <a:off x="5175575" y="6320787"/>
              <a:ext cx="3477604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Tél :  +33 (0)4 91 91 73 21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40" name="Google Shape;24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5083" y="5012734"/>
              <a:ext cx="1121289" cy="14116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1" name="Google Shape;241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94133" y="5236067"/>
              <a:ext cx="1167443" cy="118829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2" name="Google Shape;242;p2"/>
            <p:cNvSpPr txBox="1"/>
            <p:nvPr/>
          </p:nvSpPr>
          <p:spPr>
            <a:xfrm>
              <a:off x="5175575" y="5868663"/>
              <a:ext cx="284396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fr-FR" sz="14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6 rue de la République 13001 Marseille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rsonnalisé 19">
      <a:dk1>
        <a:srgbClr val="000000"/>
      </a:dk1>
      <a:lt1>
        <a:srgbClr val="FFFFFF"/>
      </a:lt1>
      <a:dk2>
        <a:srgbClr val="11E9A6"/>
      </a:dk2>
      <a:lt2>
        <a:srgbClr val="B368FE"/>
      </a:lt2>
      <a:accent1>
        <a:srgbClr val="B368FE"/>
      </a:accent1>
      <a:accent2>
        <a:srgbClr val="11E9A6"/>
      </a:accent2>
      <a:accent3>
        <a:srgbClr val="FFFFFF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3390</TotalTime>
  <Words>319</Words>
  <Application>Microsoft Macintosh PowerPoint</Application>
  <PresentationFormat>Grand écran</PresentationFormat>
  <Paragraphs>29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Arial Narrow</vt:lpstr>
      <vt:lpstr>Calibri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Clément Leroux</dc:creator>
  <cp:lastModifiedBy>Sandrine</cp:lastModifiedBy>
  <cp:revision>15</cp:revision>
  <cp:lastPrinted>2025-03-26T07:57:21Z</cp:lastPrinted>
  <dcterms:created xsi:type="dcterms:W3CDTF">2018-09-25T07:49:45Z</dcterms:created>
  <dcterms:modified xsi:type="dcterms:W3CDTF">2025-03-26T10:46:02Z</dcterms:modified>
</cp:coreProperties>
</file>